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48" r:id="rId2"/>
    <p:sldId id="349" r:id="rId3"/>
    <p:sldId id="350" r:id="rId4"/>
    <p:sldId id="369" r:id="rId5"/>
    <p:sldId id="370" r:id="rId6"/>
    <p:sldId id="372" r:id="rId7"/>
    <p:sldId id="374" r:id="rId8"/>
    <p:sldId id="376" r:id="rId9"/>
    <p:sldId id="377" r:id="rId10"/>
    <p:sldId id="378" r:id="rId11"/>
    <p:sldId id="379" r:id="rId12"/>
    <p:sldId id="380" r:id="rId13"/>
    <p:sldId id="382" r:id="rId14"/>
    <p:sldId id="385" r:id="rId15"/>
    <p:sldId id="365" r:id="rId16"/>
    <p:sldId id="386" r:id="rId17"/>
    <p:sldId id="389" r:id="rId18"/>
    <p:sldId id="391" r:id="rId19"/>
    <p:sldId id="392" r:id="rId20"/>
    <p:sldId id="393" r:id="rId21"/>
    <p:sldId id="394" r:id="rId22"/>
    <p:sldId id="395" r:id="rId23"/>
    <p:sldId id="366" r:id="rId24"/>
    <p:sldId id="399" r:id="rId25"/>
    <p:sldId id="398" r:id="rId26"/>
    <p:sldId id="400" r:id="rId27"/>
    <p:sldId id="405" r:id="rId28"/>
    <p:sldId id="406" r:id="rId29"/>
    <p:sldId id="408" r:id="rId30"/>
    <p:sldId id="367" r:id="rId31"/>
    <p:sldId id="409" r:id="rId32"/>
    <p:sldId id="410" r:id="rId33"/>
    <p:sldId id="414" r:id="rId34"/>
    <p:sldId id="368" r:id="rId35"/>
    <p:sldId id="417" r:id="rId36"/>
    <p:sldId id="418" r:id="rId37"/>
    <p:sldId id="364" r:id="rId38"/>
  </p:sldIdLst>
  <p:sldSz cx="12192000" cy="6858000"/>
  <p:notesSz cx="6997700" cy="9283700"/>
  <p:embeddedFontLst>
    <p:embeddedFont>
      <p:font typeface="본고딕 KR Regular" panose="020B0600000101010101" charset="-127"/>
      <p:regular r:id="rId41"/>
    </p:embeddedFont>
    <p:embeddedFont>
      <p:font typeface="Amaranth" panose="020B0600000101010101" charset="0"/>
      <p:regular r:id="rId42"/>
      <p:bold r:id="rId43"/>
      <p:boldItalic r:id="rId44"/>
    </p:embeddedFont>
    <p:embeddedFont>
      <p:font typeface="Britannic Bold" panose="020B0903060703020204" pitchFamily="34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6242" autoAdjust="0"/>
  </p:normalViewPr>
  <p:slideViewPr>
    <p:cSldViewPr snapToGrid="0">
      <p:cViewPr varScale="1">
        <p:scale>
          <a:sx n="81" d="100"/>
          <a:sy n="81" d="100"/>
        </p:scale>
        <p:origin x="11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1/18/2022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Chapter 07: Pseudorandom Number Generation and Stream Cipher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2022.01.18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20A71-E579-844E-9F4A-DDC9464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Characteristics of Randomness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E47828-C269-E240-8BC6-5DDC580FF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Uniformity</a:t>
                </a:r>
              </a:p>
              <a:p>
                <a:pPr lvl="1"/>
                <a:r>
                  <a:rPr kumimoji="1" lang="en-US" altLang="ko-KR"/>
                  <a:t>Occurrence of a 0 or 1 should be equally likely</a:t>
                </a:r>
              </a:p>
              <a:p>
                <a:pPr lvl="1"/>
                <a:r>
                  <a:rPr kumimoji="1" lang="en-US" altLang="ko-KR"/>
                  <a:t>Expected number of zeros or ones should be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Scalability</a:t>
                </a:r>
              </a:p>
              <a:p>
                <a:pPr lvl="1"/>
                <a:r>
                  <a:rPr kumimoji="1" lang="en-US" altLang="ko-KR"/>
                  <a:t>Any test applicable to a sequence can also be applied to subsequences</a:t>
                </a:r>
              </a:p>
              <a:p>
                <a:pPr lvl="1"/>
                <a:r>
                  <a:rPr kumimoji="1" lang="en-US" altLang="ko-KR"/>
                  <a:t>If a sequence is random, then extracted subsequence should also be random</a:t>
                </a:r>
              </a:p>
              <a:p>
                <a:r>
                  <a:rPr kumimoji="1" lang="en-US" altLang="ko-KR"/>
                  <a:t>Consistency</a:t>
                </a:r>
              </a:p>
              <a:p>
                <a:pPr lvl="1"/>
                <a:r>
                  <a:rPr kumimoji="1" lang="en-US" altLang="ko-KR"/>
                  <a:t>Behavior of a generator must be consistent across seeds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E47828-C269-E240-8BC6-5DDC580FF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13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20A71-E579-844E-9F4A-DDC9464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Tests for Randomness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47828-C269-E240-8BC6-5DDC580FF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Frequency test</a:t>
            </a:r>
          </a:p>
          <a:p>
            <a:pPr lvl="1"/>
            <a:r>
              <a:rPr kumimoji="1" lang="en-US" altLang="ko-KR"/>
              <a:t>Checks if number of ones and zeros in a sequence is approximately the same</a:t>
            </a:r>
          </a:p>
          <a:p>
            <a:r>
              <a:rPr kumimoji="1" lang="en-US" altLang="ko-KR"/>
              <a:t>Runs test</a:t>
            </a:r>
          </a:p>
          <a:p>
            <a:pPr lvl="1"/>
            <a:r>
              <a:rPr kumimoji="1" lang="en-US" altLang="ko-KR"/>
              <a:t>Total number runs</a:t>
            </a:r>
            <a:r>
              <a:rPr kumimoji="1" lang="ko-KR" altLang="en-US"/>
              <a:t> </a:t>
            </a:r>
            <a:r>
              <a:rPr kumimoji="1" lang="en-US" altLang="ko-KR"/>
              <a:t>in</a:t>
            </a:r>
            <a:r>
              <a:rPr kumimoji="1" lang="ko-KR" altLang="en-US"/>
              <a:t> </a:t>
            </a:r>
            <a:r>
              <a:rPr kumimoji="1" lang="en-US" altLang="ko-KR"/>
              <a:t>the</a:t>
            </a:r>
            <a:r>
              <a:rPr kumimoji="1" lang="ko-KR" altLang="en-US"/>
              <a:t> </a:t>
            </a:r>
            <a:r>
              <a:rPr kumimoji="1" lang="en-US" altLang="ko-KR"/>
              <a:t>sequence</a:t>
            </a:r>
          </a:p>
          <a:p>
            <a:pPr lvl="2"/>
            <a:r>
              <a:rPr kumimoji="1" lang="en-US" altLang="ko-KR"/>
              <a:t>Runs</a:t>
            </a:r>
            <a:r>
              <a:rPr kumimoji="1" lang="ko-KR" altLang="en-US"/>
              <a:t> </a:t>
            </a:r>
            <a:r>
              <a:rPr kumimoji="1" lang="en-US" altLang="ko-KR"/>
              <a:t>is</a:t>
            </a:r>
            <a:r>
              <a:rPr kumimoji="1" lang="ko-KR" altLang="en-US"/>
              <a:t> </a:t>
            </a:r>
            <a:r>
              <a:rPr kumimoji="1" lang="en-US" altLang="ko-KR"/>
              <a:t>an</a:t>
            </a:r>
            <a:r>
              <a:rPr kumimoji="1" lang="ko-KR" altLang="en-US"/>
              <a:t> </a:t>
            </a:r>
            <a:r>
              <a:rPr kumimoji="1" lang="en-US" altLang="ko-KR"/>
              <a:t>uninterrupted</a:t>
            </a:r>
            <a:r>
              <a:rPr kumimoji="1" lang="ko-KR" altLang="en-US"/>
              <a:t> </a:t>
            </a:r>
            <a:r>
              <a:rPr kumimoji="1" lang="en-US" altLang="ko-KR"/>
              <a:t>sequence</a:t>
            </a:r>
            <a:r>
              <a:rPr kumimoji="1" lang="ko-KR" altLang="en-US"/>
              <a:t> </a:t>
            </a:r>
            <a:r>
              <a:rPr kumimoji="1" lang="en-US" altLang="ko-KR"/>
              <a:t>of</a:t>
            </a:r>
            <a:r>
              <a:rPr kumimoji="1" lang="ko-KR" altLang="en-US"/>
              <a:t> </a:t>
            </a:r>
            <a:r>
              <a:rPr kumimoji="1" lang="en-US" altLang="ko-KR"/>
              <a:t>identical</a:t>
            </a:r>
            <a:r>
              <a:rPr kumimoji="1" lang="ko-KR" altLang="en-US"/>
              <a:t> </a:t>
            </a:r>
            <a:r>
              <a:rPr kumimoji="1" lang="en-US" altLang="ko-KR"/>
              <a:t>bit</a:t>
            </a:r>
            <a:r>
              <a:rPr kumimoji="1" lang="ko-KR" altLang="en-US"/>
              <a:t> </a:t>
            </a:r>
            <a:r>
              <a:rPr kumimoji="1" lang="en-US" altLang="ko-KR"/>
              <a:t>00000/11111</a:t>
            </a:r>
          </a:p>
          <a:p>
            <a:pPr lvl="1"/>
            <a:r>
              <a:rPr kumimoji="1" lang="en-US" altLang="ko-KR"/>
              <a:t>Determine whether the number of runs of ones and zeros of various lengths is as expected for a random sequence</a:t>
            </a:r>
          </a:p>
          <a:p>
            <a:r>
              <a:rPr kumimoji="1" lang="en-US" altLang="ko-KR"/>
              <a:t>Maurer’s universal statistical test</a:t>
            </a:r>
          </a:p>
          <a:p>
            <a:pPr lvl="1"/>
            <a:r>
              <a:rPr kumimoji="1" lang="en-US" altLang="ko-KR"/>
              <a:t>Checks for number of bits between matching patterns</a:t>
            </a:r>
          </a:p>
          <a:p>
            <a:pPr lvl="1"/>
            <a:r>
              <a:rPr kumimoji="1" lang="en-US" altLang="ko-KR"/>
              <a:t>Detect whether or not the sequence can be significantly compressed without loss of information</a:t>
            </a:r>
          </a:p>
          <a:p>
            <a:endParaRPr kumimoji="1" lang="en-US" altLang="ko-KR"/>
          </a:p>
          <a:p>
            <a:pPr lvl="1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95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9A660-1452-E444-BAE9-C778467C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 Forms of Unpredictability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AD74-2A61-5F45-A74E-9B1DA955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Forward unpredictability</a:t>
            </a:r>
          </a:p>
          <a:p>
            <a:pPr lvl="1"/>
            <a:r>
              <a:rPr kumimoji="1" lang="en-US" altLang="ko-KR"/>
              <a:t>If the seed in unknown, the next output bit in the sequence should be unpredictable in spite of any knowledge of previous bits</a:t>
            </a:r>
          </a:p>
          <a:p>
            <a:r>
              <a:rPr kumimoji="1" lang="en-US" altLang="ko-KR"/>
              <a:t>Backward unpredictability</a:t>
            </a:r>
          </a:p>
          <a:p>
            <a:pPr lvl="1"/>
            <a:r>
              <a:rPr kumimoji="1" lang="en-US" altLang="ko-KR"/>
              <a:t>It should not be feasible to determine the seed from knowledge of any generated values</a:t>
            </a:r>
          </a:p>
          <a:p>
            <a:pPr lvl="1"/>
            <a:r>
              <a:rPr kumimoji="1" lang="en-US" altLang="ko-KR"/>
              <a:t>No correlation between seed and any value generated from that seed should be evident</a:t>
            </a:r>
          </a:p>
        </p:txBody>
      </p:sp>
    </p:spTree>
    <p:extLst>
      <p:ext uri="{BB962C8B-B14F-4D97-AF65-F5344CB8AC3E}">
        <p14:creationId xmlns:p14="http://schemas.microsoft.com/office/powerpoint/2010/main" val="155890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DCEF9-EF7F-364E-B24D-8D958CC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Seed Requirements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1FF0E-0216-C44F-B0DC-DF8661A90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Seed that serves as input to PRNG must be secure and unpredictable</a:t>
            </a:r>
          </a:p>
          <a:p>
            <a:pPr lvl="1"/>
            <a:r>
              <a:rPr kumimoji="1" lang="en-US" altLang="ko-KR"/>
              <a:t>PRNG is deterministic algorithm, therefore same seed generates same sequence</a:t>
            </a:r>
          </a:p>
          <a:p>
            <a:r>
              <a:rPr kumimoji="1" lang="en-US" altLang="ko-KR"/>
              <a:t>Typically, seed is generated by TRNG</a:t>
            </a:r>
            <a:endParaRPr kumimoji="1"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858D5B3-8C32-FC42-BBA8-8264EF8A6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51750" y="2157412"/>
            <a:ext cx="2222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0596-0050-FE41-8C59-B213BD3F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PRNG Algorithm Design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BFD1-062B-C24D-BFEE-ED6E9711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Purpose-built algorithms</a:t>
            </a:r>
          </a:p>
          <a:p>
            <a:pPr lvl="1"/>
            <a:r>
              <a:rPr kumimoji="1" lang="en-US" altLang="ko-KR"/>
              <a:t>Algorithms designed specifically and solely for the purpose of generating pseudorandom bit streams</a:t>
            </a:r>
          </a:p>
          <a:p>
            <a:r>
              <a:rPr kumimoji="1" lang="en-US" altLang="ko-KR"/>
              <a:t>Algorithms based on existing cryptographic algorithms</a:t>
            </a:r>
          </a:p>
          <a:p>
            <a:pPr lvl="1"/>
            <a:r>
              <a:rPr kumimoji="1" lang="en-US" altLang="ko-KR"/>
              <a:t>Since existing cryptographic algorithms provide randomizing input data, they  can serve as the core of PRNG algorithm</a:t>
            </a:r>
          </a:p>
          <a:p>
            <a:pPr lvl="1"/>
            <a:r>
              <a:rPr kumimoji="1" lang="en-US" altLang="ko-KR"/>
              <a:t>Cryptographic algorithms commonly used to create PRNGs</a:t>
            </a:r>
          </a:p>
          <a:p>
            <a:pPr lvl="2"/>
            <a:r>
              <a:rPr kumimoji="1" lang="en-US" altLang="ko-KR"/>
              <a:t>Symmetric block ciphers</a:t>
            </a:r>
          </a:p>
          <a:p>
            <a:pPr lvl="2"/>
            <a:r>
              <a:rPr kumimoji="1" lang="en-US" altLang="ko-KR"/>
              <a:t>Asymmetric ciphers</a:t>
            </a:r>
          </a:p>
          <a:p>
            <a:pPr lvl="2"/>
            <a:r>
              <a:rPr kumimoji="1" lang="en-US" altLang="ko-KR"/>
              <a:t>Hash functions and message authentication codes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11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7.2 Pseudorandom Number Generators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99BCC-2EC3-1143-B67A-D0AB267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Linear Congruential Generators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3FBB11-5EF8-114E-A7A7-581F246A3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 b="0"/>
                  <a:t>: the modulus 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ko-KR" b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: the multiplier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KR"/>
                  <a:t>: the increment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/>
                  <a:t>: seed	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Produce a sequence of integers in range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Selection of values for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b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KR" b="0"/>
                  <a:t>,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 b="0"/>
                  <a:t> is critical in developing a good random number generator</a:t>
                </a:r>
              </a:p>
              <a:p>
                <a:endParaRPr kumimoji="1" lang="en-US" altLang="ko-KR" b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3FBB11-5EF8-114E-A7A7-581F246A3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68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3016F-44BA-C64C-9C0C-CFE60D50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Example of LCG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F9C07D-8027-E54E-9E01-8CB4D15F20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For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{7, 17, 23, 1, 7, etc.}</a:t>
                </a:r>
              </a:p>
              <a:p>
                <a:pPr lvl="1"/>
                <a:r>
                  <a:rPr kumimoji="1" lang="en-US" altLang="ko-KR"/>
                  <a:t>Period of 4</a:t>
                </a:r>
              </a:p>
              <a:p>
                <a:pPr lvl="1"/>
                <a:r>
                  <a:rPr kumimoji="1" lang="en-US" altLang="ko-KR"/>
                  <a:t>Only 4 out of 32 values are used</a:t>
                </a:r>
              </a:p>
              <a:p>
                <a:r>
                  <a:rPr kumimoji="1" lang="en-US" altLang="ko-KR"/>
                  <a:t>For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lang="en" altLang="ko-KR"/>
                  <a:t>{5, 25, 29, 17, 21, 9, 13, 1, 5, etc.} </a:t>
                </a:r>
              </a:p>
              <a:p>
                <a:pPr lvl="1"/>
                <a:r>
                  <a:rPr kumimoji="1" lang="en-US" altLang="ko-KR"/>
                  <a:t>Period of 8</a:t>
                </a:r>
              </a:p>
              <a:p>
                <a:pPr lvl="1"/>
                <a:r>
                  <a:rPr kumimoji="1" lang="en-US" altLang="ko-KR"/>
                  <a:t>Only 8 out of 32 values are used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F9C07D-8027-E54E-9E01-8CB4D15F2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DC493A2-A6AC-CF45-ACCC-B5FDE3CD6FF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/>
                  <a:t>: the modulus 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: the multiplier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KR"/>
                  <a:t>: the increment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/>
                  <a:t>: seed		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DC493A2-A6AC-CF45-ACCC-B5FDE3CD6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60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FDEA9-92E5-474F-A208-167A2A30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Tests to evaluate LCG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B1FBFF-FB03-3547-A0B5-611CB48C1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/>
                  <a:t>: Function should be full-period generating function(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ko-KR"/>
                  <a:t> to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R"/>
                  <a:t>)</a:t>
                </a:r>
              </a:p>
              <a:p>
                <a:pPr lvl="1"/>
                <a:r>
                  <a:rPr kumimoji="1" lang="en-US" altLang="ko-KR"/>
                  <a:t>Function should generate all numbers from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ko-KR"/>
                  <a:t> to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/>
                  <a:t>: Generated sequence should appear random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ko-KR"/>
                  <a:t>: Function should implement efficiently with 32-bit arithmetic</a:t>
                </a:r>
              </a:p>
              <a:p>
                <a:r>
                  <a:rPr kumimoji="1" lang="en-US" altLang="ko-KR"/>
                  <a:t>With appropriate values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KR"/>
                  <a:t>, and m, these 3 tests can be past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B1FBFF-FB03-3547-A0B5-611CB48C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1E154D6-524A-234D-BA5F-8D00868263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Appropriate Values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KR"/>
                  <a:t>,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1E154D6-524A-234D-BA5F-8D00868263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B8286B-5F18-B44C-863C-6751FFD02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Large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So that there is the potential for producing a long series of distinct random number</a:t>
                </a:r>
              </a:p>
              <a:p>
                <a:r>
                  <a:rPr kumimoji="1" lang="en-US" altLang="ko-KR"/>
                  <a:t>For prime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/>
                  <a:t>, then for certain values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 the period of generating function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For 32-bit arithmetic, convenient prime value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Value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=16807</m:t>
                    </m:r>
                  </m:oMath>
                </a14:m>
                <a:r>
                  <a:rPr kumimoji="1" lang="en-US" altLang="ko-KR"/>
                  <a:t> produces sequence with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R"/>
                  <a:t> period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B8286B-5F18-B44C-863C-6751FFD02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28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7.1 Principles of Pseudorandom Number Generation</a:t>
            </a:r>
          </a:p>
          <a:p>
            <a:r>
              <a:rPr lang="en-US" altLang="ko-KR"/>
              <a:t>7.2 Pseudorandom Number Generators</a:t>
            </a:r>
          </a:p>
          <a:p>
            <a:r>
              <a:rPr lang="en-US" altLang="ko-KR"/>
              <a:t>7.3 Pseudorandom Number generation Using a Block Cipher</a:t>
            </a:r>
          </a:p>
          <a:p>
            <a:r>
              <a:rPr lang="en-US" altLang="ko-KR"/>
              <a:t>7.4 Stream Ciphers</a:t>
            </a:r>
          </a:p>
          <a:p>
            <a:r>
              <a:rPr lang="en-US" altLang="ko-KR"/>
              <a:t>7.5 RC4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A0555-D5F2-AE40-A142-5E64F032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Weakness of LCG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F89738-908C-3547-99F0-B3B3F9348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Apart from the choice of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/>
                  <a:t>, the remaining numbers in the sequence follow deterministically leading to cryptanalysis</a:t>
                </a:r>
              </a:p>
              <a:p>
                <a:r>
                  <a:rPr lang="en" altLang="ko-KR"/>
                  <a:t>If opponent knows that LCG is used and if the parameters are known, then once a single number is discovered, all subsequent numbers are known</a:t>
                </a:r>
              </a:p>
              <a:p>
                <a:r>
                  <a:rPr lang="en" altLang="ko-KR"/>
                  <a:t> If opponent only knows that LCG is used and opponent is able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" altLang="ko-KR"/>
                  <a:t> then the parameters could be found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F89738-908C-3547-99F0-B3B3F9348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5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5225F-089A-954D-90DD-517D0D6B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Blum Blum </a:t>
            </a:r>
            <a:r>
              <a:rPr kumimoji="1" lang="en-US" altLang="ko-KR" err="1"/>
              <a:t>Shub</a:t>
            </a:r>
            <a:r>
              <a:rPr kumimoji="1" lang="en-US" altLang="ko-KR"/>
              <a:t> Generator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F23B1-0366-8542-8FB4-97F4020E1C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Choose 2 large prime number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/>
                  <a:t>,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, that both have a remainder of 3 when divided by 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≡3(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4)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Let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>
                  <a:ea typeface="Cambria Math" panose="02040503050406030204" pitchFamily="18" charset="0"/>
                </a:endParaRPr>
              </a:p>
              <a:p>
                <a:r>
                  <a:rPr kumimoji="1" lang="en-US" altLang="ko-KR"/>
                  <a:t>Choose a random number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/>
                  <a:t>, such that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ko-KR"/>
                  <a:t> is relatively prime to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For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/>
                  <a:t> =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ko-KR"/>
                  <a:t> to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kumimoji="1" lang="en-US" altLang="ko-KR"/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F23B1-0366-8542-8FB4-97F4020E1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r="-2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3944250-8182-3A4F-B62C-7377180FA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3700" y="1833562"/>
            <a:ext cx="403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5225F-089A-954D-90DD-517D0D6B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Characteristics of BBS</a:t>
            </a:r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F23B1-0366-8542-8FB4-97F4020E1C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ko-KR" dirty="0"/>
                  <a:t>BBS is referred to as a </a:t>
                </a:r>
                <a:r>
                  <a:rPr lang="en" altLang="ko-KR" b="1" dirty="0"/>
                  <a:t>cryptographically secure pseudorandom bit generator </a:t>
                </a:r>
              </a:p>
              <a:p>
                <a:r>
                  <a:rPr lang="en" altLang="ko-KR" dirty="0"/>
                  <a:t>Security of BBS is based on the difficulty of factoring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 dirty="0"/>
              </a:p>
              <a:p>
                <a:pPr lvl="1"/>
                <a:r>
                  <a:rPr lang="en" altLang="ko-KR" dirty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dirty="0"/>
                  <a:t>, we need to determine its two prime factors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ko-KR" i="1" dirty="0"/>
                  <a:t> </a:t>
                </a:r>
                <a:endParaRPr lang="en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F23B1-0366-8542-8FB4-97F4020E1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64651EA-FDDC-AE47-B248-0525611F51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77498"/>
            <a:ext cx="5181600" cy="31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3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7.3 Pseudorandom Number generation Using a Block Cipher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4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1EC7C-2BFF-9E4A-8864-DA5D877D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PRNG Using Symmetric Block Cipher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E4B6A0-B39B-7241-99E2-B14CAB19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Popular approach to PRNG construction is to use symmetric block cipher</a:t>
            </a:r>
          </a:p>
          <a:p>
            <a:r>
              <a:rPr kumimoji="1" lang="en-US" altLang="ko-KR"/>
              <a:t>Symmetric block cipher produces an output block that is apparently random</a:t>
            </a:r>
          </a:p>
          <a:p>
            <a:pPr lvl="1"/>
            <a:r>
              <a:rPr kumimoji="1" lang="en-US" altLang="ko-KR"/>
              <a:t>No patterns or regularities in the cipher text that provide information that can be used to deduce the plaintext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67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19171-3B25-2140-AFA3-36C067A7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1284670" cy="1325563"/>
          </a:xfrm>
        </p:spPr>
        <p:txBody>
          <a:bodyPr/>
          <a:lstStyle/>
          <a:p>
            <a:r>
              <a:rPr kumimoji="1" lang="en-US" altLang="ko-KR"/>
              <a:t>PRNG Using Block Cipher Modes of Operations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FC10C6-BBF6-E34E-83DD-4E966A6394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2 Modes of operations</a:t>
                </a:r>
              </a:p>
              <a:p>
                <a:pPr lvl="1"/>
                <a:r>
                  <a:rPr kumimoji="1" lang="en-US" altLang="ko-KR"/>
                  <a:t>CTR mode</a:t>
                </a:r>
              </a:p>
              <a:p>
                <a:pPr lvl="1"/>
                <a:r>
                  <a:rPr kumimoji="1" lang="en-US" altLang="ko-KR"/>
                  <a:t>OFB mode</a:t>
                </a:r>
              </a:p>
              <a:p>
                <a:r>
                  <a:rPr kumimoji="1" lang="en-US" altLang="ko-KR"/>
                  <a:t>Components of seed</a:t>
                </a:r>
              </a:p>
              <a:p>
                <a:pPr lvl="1"/>
                <a:r>
                  <a:rPr kumimoji="1" lang="en-US" altLang="ko-KR"/>
                  <a:t>Encryption key value</a:t>
                </a:r>
              </a:p>
              <a:p>
                <a:pPr lvl="1"/>
                <a:r>
                  <a:rPr kumimoji="1" lang="en-US" altLang="ko-KR"/>
                  <a:t>Value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ko-KR"/>
                  <a:t> that will be updated after each block block of pseudorandom numbers is generated</a:t>
                </a:r>
              </a:p>
              <a:p>
                <a:r>
                  <a:rPr lang="en" altLang="ko-KR"/>
                  <a:t>Pseudorandom bits are produced one block at a time 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FC10C6-BBF6-E34E-83DD-4E966A639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r="-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355668-3C35-E842-AB2C-5F2637AD7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95575"/>
            <a:ext cx="51816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D4738-5A8F-8A45-9E17-8740B33A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/>
              <a:t>ANSI X9.17 PRNG 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781955F-5A10-BE40-B495-752A1FD446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ko-KR"/>
                  <a:t>Implements triple DES encryption</a:t>
                </a:r>
              </a:p>
              <a:p>
                <a:r>
                  <a:rPr kumimoji="1" lang="en-US" altLang="ko-KR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𝐷𝑇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/>
                  <a:t>: 64-bit representation of current date and 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/>
                  <a:t>: 64-bit seed value</a:t>
                </a:r>
              </a:p>
              <a:p>
                <a:r>
                  <a:rPr kumimoji="1" lang="en-US" altLang="ko-KR"/>
                  <a:t>Keys</a:t>
                </a:r>
              </a:p>
              <a:p>
                <a:pPr lvl="1"/>
                <a:r>
                  <a:rPr kumimoji="1"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/>
                  <a:t>): Pair of 56-bit keys</a:t>
                </a:r>
              </a:p>
              <a:p>
                <a:pPr lvl="2"/>
                <a:r>
                  <a:rPr kumimoji="1" lang="en-US" altLang="ko-KR"/>
                  <a:t>Must be kept secret</a:t>
                </a:r>
              </a:p>
              <a:p>
                <a:pPr lvl="2"/>
                <a:r>
                  <a:rPr kumimoji="1" lang="en-US" altLang="ko-KR"/>
                  <a:t>Used only for pseudorandom generation</a:t>
                </a:r>
              </a:p>
              <a:p>
                <a:r>
                  <a:rPr kumimoji="1" lang="en-US" altLang="ko-KR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/>
                  <a:t>: 64-bit pseudorandom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ko-KR"/>
                  <a:t>: 64-bit seed value</a:t>
                </a:r>
              </a:p>
              <a:p>
                <a:pPr lvl="1"/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781955F-5A10-BE40-B495-752A1FD44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B43B2E-7433-954B-8F38-EC74EA3BF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380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3AE755-50A2-224B-BCC5-B93CE479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5366803"/>
            <a:ext cx="516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5F47-F2C3-FB47-90C4-0B8C9CDD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Parameters of DRBG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AF167-678B-2646-8EE2-2111185C7A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outlen</a:t>
            </a:r>
            <a:r>
              <a:rPr kumimoji="1" lang="en" altLang="ko-KR"/>
              <a:t>:</a:t>
            </a:r>
            <a:r>
              <a:rPr kumimoji="1" lang="en" altLang="ko-KR">
                <a:latin typeface="Consolas" panose="020B0609020204030204" pitchFamily="49" charset="0"/>
                <a:cs typeface="Consolas" panose="020B0609020204030204" pitchFamily="49" charset="0"/>
              </a:rPr>
              <a:t> o</a:t>
            </a:r>
            <a:r>
              <a:rPr kumimoji="1" lang="en" altLang="ko-KR"/>
              <a:t>utput block length </a:t>
            </a:r>
          </a:p>
          <a:p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keylen</a:t>
            </a:r>
            <a:r>
              <a:rPr kumimoji="1" lang="en" altLang="ko-KR"/>
              <a:t>: key length </a:t>
            </a:r>
          </a:p>
          <a:p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seedlen</a:t>
            </a:r>
            <a:r>
              <a:rPr kumimoji="1" lang="en" altLang="ko-KR"/>
              <a:t>: seed length</a:t>
            </a:r>
          </a:p>
          <a:p>
            <a:pPr lvl="1"/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seedlen</a:t>
            </a:r>
            <a:r>
              <a:rPr kumimoji="1" lang="en" altLang="ko-KR"/>
              <a:t> = </a:t>
            </a:r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outlen</a:t>
            </a:r>
            <a:r>
              <a:rPr kumimoji="1" lang="en" altLang="ko-KR"/>
              <a:t> + </a:t>
            </a:r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keylen</a:t>
            </a:r>
            <a:endParaRPr kumimoji="1" lang="en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ko-KR"/>
              <a:t> </a:t>
            </a:r>
            <a:r>
              <a:rPr kumimoji="1" lang="en" altLang="ko-KR" err="1">
                <a:latin typeface="Consolas" panose="020B0609020204030204" pitchFamily="49" charset="0"/>
                <a:cs typeface="Consolas" panose="020B0609020204030204" pitchFamily="49" charset="0"/>
              </a:rPr>
              <a:t>reseed_interval</a:t>
            </a:r>
            <a:r>
              <a:rPr kumimoji="1" lang="en" altLang="ko-KR"/>
              <a:t>: reseed interval</a:t>
            </a:r>
          </a:p>
          <a:p>
            <a:pPr lvl="1"/>
            <a:r>
              <a:rPr kumimoji="1" lang="en" altLang="ko-KR"/>
              <a:t>Maximum number of output blocks generated before updating the algorithm with a new seed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8D4965-D074-0849-A5A4-946C0DB0D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429000"/>
            <a:ext cx="5823071" cy="1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7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307E3-A28D-7240-A92E-02755FCF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/>
              <a:t>Initialize Stage of DRBG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7BC747-C6E4-8848-8BFF-EB2844A3B9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Choose initial value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Produce at least </a:t>
                </a:r>
                <a:r>
                  <a:rPr kumimoji="1" lang="en-US" altLang="ko-KR" err="1"/>
                  <a:t>seedlen</a:t>
                </a:r>
                <a:r>
                  <a:rPr kumimoji="1" lang="en-US" altLang="ko-KR"/>
                  <a:t>-bits using CTR mode</a:t>
                </a:r>
              </a:p>
              <a:p>
                <a:r>
                  <a:rPr kumimoji="1" lang="en-US" altLang="ko-KR"/>
                  <a:t>XOR with bits provided from entropy source resulting seed</a:t>
                </a:r>
              </a:p>
              <a:p>
                <a:r>
                  <a:rPr kumimoji="1" lang="en-US" altLang="ko-KR"/>
                  <a:t>Proceed to generate function with generated seed</a:t>
                </a:r>
              </a:p>
              <a:p>
                <a:pPr lvl="1"/>
                <a:r>
                  <a:rPr kumimoji="1" lang="en-US" altLang="ko-KR"/>
                  <a:t>Leftmost </a:t>
                </a:r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keylen</a:t>
                </a:r>
                <a:r>
                  <a:rPr kumimoji="1" lang="en-US" altLang="ko-KR"/>
                  <a:t>-bits of seed form new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/>
                  <a:t> </a:t>
                </a:r>
              </a:p>
              <a:p>
                <a:pPr lvl="1"/>
                <a:r>
                  <a:rPr kumimoji="1" lang="en-US" altLang="ko-KR"/>
                  <a:t>Rightmost </a:t>
                </a:r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outlen</a:t>
                </a:r>
                <a:r>
                  <a:rPr kumimoji="1" lang="en-US" altLang="ko-KR"/>
                  <a:t>-bits of seed form the new counter value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ko-KR"/>
                  <a:t> for the generate function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7BC747-C6E4-8848-8BFF-EB2844A3B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B18905-3D71-5F4B-AD2A-4392A1A4E8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3092" y="1825625"/>
            <a:ext cx="3759815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307E3-A28D-7240-A92E-02755FCF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/>
              <a:t>Generate Stage of DRBG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7BC747-C6E4-8848-8BFF-EB2844A3B9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Generate pseudorandom bits with provided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ko-KR"/>
                  <a:t> using CTR mode</a:t>
                </a:r>
              </a:p>
              <a:p>
                <a:r>
                  <a:rPr lang="en" altLang="ko-KR"/>
                  <a:t>Each iteration uses the same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ko-KR"/>
                  <a:t> and counter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/>
                  <a:t>is incremented by 1 for each iteration</a:t>
                </a:r>
              </a:p>
              <a:p>
                <a:r>
                  <a:rPr lang="en" altLang="ko-KR"/>
                  <a:t> </a:t>
                </a:r>
                <a:r>
                  <a:rPr kumimoji="1" lang="en-US" altLang="ko-KR"/>
                  <a:t>Reseed counter is incremented by 1</a:t>
                </a:r>
              </a:p>
              <a:p>
                <a:r>
                  <a:rPr kumimoji="1" lang="en-US" altLang="ko-KR"/>
                  <a:t>If reseed counter &gt; </a:t>
                </a:r>
                <a:r>
                  <a:rPr kumimoji="1" lang="en-US" altLang="ko-KR" err="1">
                    <a:latin typeface="Consolas" panose="020B0609020204030204" pitchFamily="49" charset="0"/>
                    <a:cs typeface="Consolas" panose="020B0609020204030204" pitchFamily="49" charset="0"/>
                  </a:rPr>
                  <a:t>reseed_interval</a:t>
                </a:r>
                <a:endParaRPr kumimoji="1" lang="en-US" altLang="ko-KR">
                  <a:cs typeface="Consolas" panose="020B0609020204030204" pitchFamily="49" charset="0"/>
                </a:endParaRPr>
              </a:p>
              <a:p>
                <a:pPr lvl="1"/>
                <a:r>
                  <a:rPr kumimoji="1" lang="en-US" altLang="ko-KR"/>
                  <a:t>update of seed is proceeded with current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7BC747-C6E4-8848-8BFF-EB2844A3B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r="-1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8E606C2-8F00-CA4B-AFAB-F180E6C56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70077"/>
            <a:ext cx="5181600" cy="33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 Principles of Pseudorandom Number Generation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7.4 Stream Ciphers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5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9113A-4CC8-F440-B717-54FE5408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Stream Cipher Structure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E47B751-1944-CC4A-9FAD-DAEE96FBE9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Typical stream cipher encrypts plaintext one byte at a time</a:t>
                </a:r>
              </a:p>
              <a:p>
                <a:r>
                  <a:rPr kumimoji="1" lang="en-US" altLang="ko-KR" dirty="0"/>
                  <a:t>Uses pseudorandom number stream rather then truly random one-time pad</a:t>
                </a:r>
              </a:p>
              <a:p>
                <a:r>
                  <a:rPr kumimoji="1" lang="en-US" altLang="ko-KR" dirty="0"/>
                  <a:t>Pseudorandom byte generator</a:t>
                </a:r>
              </a:p>
              <a:p>
                <a:pPr lvl="1"/>
                <a:r>
                  <a:rPr kumimoji="1" lang="en-US" altLang="ko-KR" dirty="0"/>
                  <a:t>Generate keystream with given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Keystream, is XORed one byte at a time with the plaintext stream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E47B751-1944-CC4A-9FAD-DAEE96FBE9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8CA946-1737-9847-8280-B619EA559A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2435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D9679C-F84E-DD45-8D5E-53D080B5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080721"/>
            <a:ext cx="2895600" cy="82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F6B4F3-D729-F64A-A0CD-7001B80F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080721"/>
            <a:ext cx="3111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8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1B1BC-56C6-8144-820B-C95CB9DF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Design Considerations for Stream Cipher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C1B95-78B8-284C-BCAF-0B799E52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Encryption sequence should have a large period</a:t>
            </a:r>
          </a:p>
          <a:p>
            <a:pPr lvl="1"/>
            <a:r>
              <a:rPr kumimoji="1" lang="en-US" altLang="ko-KR" dirty="0"/>
              <a:t>PRNG uses a function that produces a deterministic stream of bits that eventually repeats</a:t>
            </a:r>
          </a:p>
          <a:p>
            <a:r>
              <a:rPr kumimoji="1" lang="en-US" altLang="ko-KR" dirty="0"/>
              <a:t>Keystream should approximate the properties of a true random number stream as close as possible</a:t>
            </a:r>
          </a:p>
          <a:p>
            <a:pPr lvl="1"/>
            <a:r>
              <a:rPr lang="en" altLang="ko-KR" dirty="0"/>
              <a:t>Approximately equal number of 1s and 0s </a:t>
            </a:r>
          </a:p>
          <a:p>
            <a:r>
              <a:rPr lang="en" altLang="ko-KR" dirty="0"/>
              <a:t>To guard against brute-force attacks, the key needs to be sufficiently long </a:t>
            </a:r>
          </a:p>
        </p:txBody>
      </p:sp>
    </p:spTree>
    <p:extLst>
      <p:ext uri="{BB962C8B-B14F-4D97-AF65-F5344CB8AC3E}">
        <p14:creationId xmlns:p14="http://schemas.microsoft.com/office/powerpoint/2010/main" val="2190905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1D8D3-A782-1146-9DF3-BF027F37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Weakness of Stream Cipher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16AB05-DFEA-004A-AE68-B455DE578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Cannot reuse same encryption key</a:t>
                </a:r>
              </a:p>
              <a:p>
                <a:r>
                  <a:rPr lang="en" altLang="ko-KR" dirty="0"/>
                  <a:t>If 2 ciphertext streams are XORed together, the result is the XOR of the original plaintexts </a:t>
                </a:r>
              </a:p>
              <a:p>
                <a:r>
                  <a:rPr lang="en" altLang="ko-KR" dirty="0"/>
                  <a:t>Proof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16AB05-DFEA-004A-AE68-B455DE578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914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7.5 RC4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24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9007D60-29C8-944D-97C5-683D0F31D0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Initialization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9007D60-29C8-944D-97C5-683D0F31D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5A888D-48FD-F643-8297-5F9AB891F13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contains all the values from 0~255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" altLang="ko-KR" dirty="0"/>
                  <a:t>, … 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=255</m:t>
                    </m:r>
                  </m:oMath>
                </a14:m>
                <a:endParaRPr lang="en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ko-KR" dirty="0"/>
                  <a:t> is transferred to temporary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ko-KR" dirty="0"/>
                  <a:t> is repeated as many times as necessary to fill out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" altLang="ko-KR" dirty="0"/>
                  <a:t> </a:t>
                </a:r>
              </a:p>
              <a:p>
                <a:r>
                  <a:rPr kumimoji="1" lang="en" altLang="ko-KR" dirty="0"/>
                  <a:t>Use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R" dirty="0"/>
                  <a:t> to produce initial permutation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Cycling through elements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ko-KR" dirty="0"/>
                  <a:t>, swapping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R" dirty="0"/>
                  <a:t> with another byte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according to a scheme dictated by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5A888D-48FD-F643-8297-5F9AB891F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22" r="-1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6EC995F-E7E7-7844-8A97-D5D594EE1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772816"/>
            <a:ext cx="5181600" cy="27616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B538B8-748E-FA4A-991C-3D9EE1A60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89" y="1148914"/>
            <a:ext cx="2754001" cy="1076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A79A44-C0A9-3C49-8290-C05E4BE69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789" y="2325868"/>
            <a:ext cx="3928293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14825-687D-944D-971E-AA73B751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Stream Generation and Enc/Dec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313671-723F-2940-9777-7808C05CC0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Keystream generation</a:t>
                </a:r>
              </a:p>
              <a:p>
                <a:pPr lvl="1"/>
                <a:r>
                  <a:rPr kumimoji="1" lang="en-US" altLang="ko-KR" dirty="0"/>
                  <a:t>Cycling through elements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ko-KR" dirty="0"/>
                  <a:t>, swapping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R" dirty="0"/>
                  <a:t> with another byte in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according to a current configuration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After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[255]</m:t>
                    </m:r>
                  </m:oMath>
                </a14:m>
                <a:r>
                  <a:rPr kumimoji="1" lang="en-US" altLang="ko-KR" dirty="0"/>
                  <a:t> is reached, the process continues, starting over again at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kumimoji="1" lang="en-US" altLang="ko-KR" dirty="0"/>
              </a:p>
              <a:p>
                <a:r>
                  <a:rPr lang="en" altLang="ko-KR" dirty="0"/>
                  <a:t>To encrypt, XOR the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with the next byte of plaintext </a:t>
                </a:r>
              </a:p>
              <a:p>
                <a:r>
                  <a:rPr lang="en" altLang="ko-KR" dirty="0"/>
                  <a:t>To decrypt, XOR the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with the next byte of ciphertext 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313671-723F-2940-9777-7808C05CC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r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CDB0DD-1DA0-6A48-AD5E-415617675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4775200"/>
            <a:ext cx="5181600" cy="1050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F97C67-E8E8-AD41-9223-F4B1D48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67123"/>
            <a:ext cx="3682738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Concepts of Pseudorandom</a:t>
            </a:r>
          </a:p>
          <a:p>
            <a:r>
              <a:rPr lang="en-US" altLang="ko-KR" dirty="0"/>
              <a:t>Principles of TRNG, PRNG, PRF</a:t>
            </a:r>
          </a:p>
          <a:p>
            <a:r>
              <a:rPr lang="en-US" altLang="ko-KR" dirty="0"/>
              <a:t>PRNG: LCG &amp; BBS</a:t>
            </a:r>
          </a:p>
          <a:p>
            <a:r>
              <a:rPr lang="en-US" altLang="ko-KR" dirty="0"/>
              <a:t>PRNG using block cipher modes of operation</a:t>
            </a:r>
          </a:p>
          <a:p>
            <a:r>
              <a:rPr lang="en-US" altLang="ko-KR" dirty="0"/>
              <a:t>Overview of stream ciphers and RC4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5210F-5297-434B-A261-07DFC5EF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The Use of Random Numbers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9FF64-6827-434E-B293-74961A282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Number of network security algorithms and protocols based on cryptography make use of random binary numbers</a:t>
            </a:r>
          </a:p>
          <a:p>
            <a:r>
              <a:rPr kumimoji="1" lang="en-US" altLang="ko-KR"/>
              <a:t>Examples</a:t>
            </a:r>
          </a:p>
          <a:p>
            <a:pPr lvl="1"/>
            <a:r>
              <a:rPr kumimoji="1" lang="en-US" altLang="ko-KR"/>
              <a:t>Key distribution</a:t>
            </a:r>
          </a:p>
          <a:p>
            <a:pPr lvl="2"/>
            <a:r>
              <a:rPr kumimoji="1" lang="en-US" altLang="ko-KR"/>
              <a:t>Nonce</a:t>
            </a:r>
          </a:p>
          <a:p>
            <a:pPr lvl="1"/>
            <a:r>
              <a:rPr kumimoji="1" lang="en-US" altLang="ko-KR"/>
              <a:t>Session key</a:t>
            </a:r>
          </a:p>
          <a:p>
            <a:pPr lvl="1"/>
            <a:r>
              <a:rPr kumimoji="1" lang="en-US" altLang="ko-KR"/>
              <a:t>Generation of keys for the RSA public-key encryption algorithm</a:t>
            </a:r>
          </a:p>
          <a:p>
            <a:pPr lvl="1"/>
            <a:r>
              <a:rPr kumimoji="1" lang="en-US" altLang="ko-KR"/>
              <a:t>Generation of a bit steam for symmetric stream encryption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12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665B-E15B-4340-91C1-96CAE27C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Requirements of Random Numbers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4816C-4D79-EC49-90F3-8F62DD1E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Randomness</a:t>
            </a:r>
          </a:p>
          <a:p>
            <a:pPr lvl="1"/>
            <a:r>
              <a:rPr kumimoji="1" lang="en-US" altLang="ko-KR"/>
              <a:t>Uniform distribution</a:t>
            </a:r>
          </a:p>
          <a:p>
            <a:pPr lvl="2"/>
            <a:r>
              <a:rPr kumimoji="1" lang="en-US" altLang="ko-KR"/>
              <a:t>Distribution of bits in the sequence should be uniform</a:t>
            </a:r>
          </a:p>
          <a:p>
            <a:pPr lvl="2"/>
            <a:r>
              <a:rPr kumimoji="1" lang="en-US" altLang="ko-KR"/>
              <a:t>Frequency of occurrence of ones and zeros should be approximately equal</a:t>
            </a:r>
          </a:p>
          <a:p>
            <a:pPr lvl="1"/>
            <a:r>
              <a:rPr kumimoji="1" lang="en-US" altLang="ko-KR"/>
              <a:t>Independence</a:t>
            </a:r>
          </a:p>
          <a:p>
            <a:pPr lvl="2"/>
            <a:r>
              <a:rPr kumimoji="1" lang="en-US" altLang="ko-KR"/>
              <a:t>No one subsequence in the sequence can be inferred from the others</a:t>
            </a:r>
          </a:p>
          <a:p>
            <a:r>
              <a:rPr kumimoji="1" lang="en-US" altLang="ko-KR"/>
              <a:t>Unpredictability</a:t>
            </a:r>
          </a:p>
          <a:p>
            <a:pPr lvl="1"/>
            <a:r>
              <a:rPr kumimoji="1" lang="en-US" altLang="ko-KR"/>
              <a:t>Successive member of the sequence should be unpredictable</a:t>
            </a:r>
          </a:p>
          <a:p>
            <a:pPr lvl="1"/>
            <a:r>
              <a:rPr kumimoji="1" lang="en-US" altLang="ko-KR"/>
              <a:t>Each number is statistically independent of other numbers in the sequence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12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CC090-3370-AC4F-A197-BDEFE4B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Pseudorandom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80EA5-047D-B349-BA99-74BD47AA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Generated by algorithms</a:t>
            </a:r>
          </a:p>
          <a:p>
            <a:r>
              <a:rPr kumimoji="1" lang="en-US" altLang="ko-KR"/>
              <a:t>Algorithms are deterministic, producing sequence that are not statistically random</a:t>
            </a:r>
          </a:p>
          <a:p>
            <a:r>
              <a:rPr kumimoji="1" lang="en-US" altLang="ko-KR"/>
              <a:t>With good algorithm, such sequence may look random passing several tests of randomness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37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523AB-C79E-3447-8EB4-8F96D6FF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TRNG, PRNG, PRF #1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56DCE-A1CC-D44B-842A-EACB4C714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TRNG(True random number generator)</a:t>
            </a:r>
          </a:p>
          <a:p>
            <a:pPr marL="685165" lvl="1"/>
            <a:r>
              <a:rPr kumimoji="1" lang="en-US" altLang="ko-KR"/>
              <a:t>Uses input source that is effectively random</a:t>
            </a:r>
            <a:endParaRPr lang="en-US" altLang="ko-KR"/>
          </a:p>
          <a:p>
            <a:pPr marL="1142365" lvl="2" indent="-227965"/>
            <a:r>
              <a:rPr kumimoji="1" lang="en-US" altLang="ko-KR"/>
              <a:t>Timing patterns, disk electrical activity, </a:t>
            </a:r>
            <a:r>
              <a:rPr kumimoji="1" lang="en-US" altLang="ko-KR" err="1"/>
              <a:t>etc</a:t>
            </a:r>
            <a:r>
              <a:rPr kumimoji="1" lang="en-US" altLang="ko-KR"/>
              <a:t> </a:t>
            </a:r>
            <a:endParaRPr lang="en-US" altLang="ko-KR"/>
          </a:p>
          <a:p>
            <a:pPr marL="685165" lvl="1"/>
            <a:r>
              <a:rPr kumimoji="1" lang="en-US" altLang="ko-KR"/>
              <a:t>May involve additional processing to overcome bias of the source </a:t>
            </a:r>
            <a:endParaRPr lang="en-US" altLang="ko-KR"/>
          </a:p>
          <a:p>
            <a:r>
              <a:rPr kumimoji="1" lang="en-US" altLang="ko-KR"/>
              <a:t>PRNG(Pseudorandom number generator)</a:t>
            </a:r>
          </a:p>
          <a:p>
            <a:pPr marL="685165" lvl="1"/>
            <a:r>
              <a:rPr kumimoji="1" lang="en-US" altLang="ko-KR"/>
              <a:t>Takes seed as input</a:t>
            </a:r>
            <a:endParaRPr lang="en-US" altLang="ko-KR"/>
          </a:p>
          <a:p>
            <a:pPr marL="685165" lvl="1"/>
            <a:r>
              <a:rPr kumimoji="1" lang="en-US" altLang="ko-KR"/>
              <a:t>Produces sequence of output bits using deterministic algorithm</a:t>
            </a:r>
            <a:endParaRPr lang="en-US" altLang="ko-KR"/>
          </a:p>
          <a:p>
            <a:pPr marL="685165" lvl="1"/>
            <a:r>
              <a:rPr kumimoji="1" lang="en-US" altLang="ko-KR"/>
              <a:t>Results of the algorithm are fed back</a:t>
            </a:r>
            <a:endParaRPr lang="en-US" altLang="ko-KR"/>
          </a:p>
          <a:p>
            <a:pPr marL="685165" lvl="1"/>
            <a:r>
              <a:rPr kumimoji="1" lang="en-US" altLang="ko-KR"/>
              <a:t>Produce an open-ended sequence of bits</a:t>
            </a:r>
            <a:endParaRPr lang="en-US" altLang="ko-KR"/>
          </a:p>
          <a:p>
            <a:pPr marL="685165" lvl="1"/>
            <a:r>
              <a:rPr kumimoji="1" lang="en-US" altLang="ko-KR"/>
              <a:t>Adversary who knows the algorithm and seed can reproduce the entire bit stream</a:t>
            </a:r>
            <a:endParaRPr lang="ko-KR" altLang="en-US"/>
          </a:p>
          <a:p>
            <a:pPr marL="685165" lvl="1"/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61B1E7-C3BA-C74F-9947-D38A1E318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18101"/>
            <a:ext cx="5181600" cy="26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523AB-C79E-3447-8EB4-8F96D6FF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TRNG, PRNG, PRF #2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56DCE-A1CC-D44B-842A-EACB4C714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PRF(Pseudorandom function)</a:t>
            </a:r>
            <a:endParaRPr kumimoji="1" lang="ko-KR" altLang="en-US"/>
          </a:p>
          <a:p>
            <a:pPr lvl="1"/>
            <a:r>
              <a:rPr kumimoji="1" lang="en-US" altLang="ko-KR"/>
              <a:t>Takes seed and context specific values</a:t>
            </a:r>
          </a:p>
          <a:p>
            <a:pPr lvl="2"/>
            <a:r>
              <a:rPr kumimoji="1" lang="en-US" altLang="ko-KR"/>
              <a:t>User ID, application ID</a:t>
            </a:r>
          </a:p>
          <a:p>
            <a:pPr lvl="1"/>
            <a:r>
              <a:rPr kumimoji="1" lang="en-US" altLang="ko-KR"/>
              <a:t>Produces sequence of output bits using deterministic algorithm</a:t>
            </a:r>
          </a:p>
          <a:p>
            <a:pPr lvl="1"/>
            <a:r>
              <a:rPr kumimoji="1" lang="en-US" altLang="ko-KR"/>
              <a:t>Results of the algorithm are fed back</a:t>
            </a:r>
          </a:p>
          <a:p>
            <a:pPr lvl="1"/>
            <a:r>
              <a:rPr kumimoji="1" lang="en-US" altLang="ko-KR"/>
              <a:t>Produce a pseudorandom string of bits of some fixed length</a:t>
            </a:r>
          </a:p>
          <a:p>
            <a:pPr lvl="1"/>
            <a:endParaRPr kumimoji="1" lang="ko-KR" altLang="en-US"/>
          </a:p>
          <a:p>
            <a:pPr lvl="1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61B1E7-C3BA-C74F-9947-D38A1E318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18101"/>
            <a:ext cx="5181600" cy="26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67D8C-FC11-4543-89DD-37C80CE7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PRNG Requirements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4F2B6-545E-C348-8649-B6C0C5005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Basic requirement</a:t>
            </a:r>
          </a:p>
          <a:p>
            <a:pPr lvl="1"/>
            <a:r>
              <a:rPr kumimoji="1" lang="en-US" altLang="ko-KR"/>
              <a:t>Adversary who does not know the seed should be unable to determine the pseudorandom string</a:t>
            </a:r>
          </a:p>
          <a:p>
            <a:r>
              <a:rPr kumimoji="1" lang="en-US" altLang="ko-KR"/>
              <a:t>Specific requirement</a:t>
            </a:r>
          </a:p>
          <a:p>
            <a:pPr lvl="1"/>
            <a:r>
              <a:rPr kumimoji="1" lang="en-US" altLang="ko-KR"/>
              <a:t>Randomness</a:t>
            </a:r>
          </a:p>
          <a:p>
            <a:pPr lvl="1"/>
            <a:r>
              <a:rPr kumimoji="1" lang="en-US" altLang="ko-KR"/>
              <a:t>Unpredictability</a:t>
            </a:r>
          </a:p>
          <a:p>
            <a:pPr lvl="1"/>
            <a:r>
              <a:rPr kumimoji="1" lang="en-US" altLang="ko-KR"/>
              <a:t>Seed requirements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607787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1919</TotalTime>
  <Words>1859</Words>
  <Application>Microsoft Office PowerPoint</Application>
  <PresentationFormat>와이드스크린</PresentationFormat>
  <Paragraphs>237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Amaranth</vt:lpstr>
      <vt:lpstr>Arial</vt:lpstr>
      <vt:lpstr>Wingdings</vt:lpstr>
      <vt:lpstr>Britannic Bold</vt:lpstr>
      <vt:lpstr>Consolas</vt:lpstr>
      <vt:lpstr>Cambria Math</vt:lpstr>
      <vt:lpstr>본고딕 KR Regular</vt:lpstr>
      <vt:lpstr>One List</vt:lpstr>
      <vt:lpstr>Chapter 07: Pseudorandom Number Generation and Stream Cipher</vt:lpstr>
      <vt:lpstr>Contents</vt:lpstr>
      <vt:lpstr>7.1 Principles of Pseudorandom Number Generation</vt:lpstr>
      <vt:lpstr>The Use of Random Numbers</vt:lpstr>
      <vt:lpstr>Requirements of Random Numbers</vt:lpstr>
      <vt:lpstr>Pseudorandom</vt:lpstr>
      <vt:lpstr>TRNG, PRNG, PRF #1</vt:lpstr>
      <vt:lpstr>TRNG, PRNG, PRF #2</vt:lpstr>
      <vt:lpstr>PRNG Requirements</vt:lpstr>
      <vt:lpstr>Characteristics of Randomness</vt:lpstr>
      <vt:lpstr>Tests for Randomness</vt:lpstr>
      <vt:lpstr>2 Forms of Unpredictability</vt:lpstr>
      <vt:lpstr>Seed Requirements</vt:lpstr>
      <vt:lpstr>PRNG Algorithm Design</vt:lpstr>
      <vt:lpstr>7.2 Pseudorandom Number Generators</vt:lpstr>
      <vt:lpstr>Linear Congruential Generators</vt:lpstr>
      <vt:lpstr>Example of LCG</vt:lpstr>
      <vt:lpstr>Tests to evaluate LCG</vt:lpstr>
      <vt:lpstr>Appropriate Values of a, c, and m</vt:lpstr>
      <vt:lpstr>Weakness of LCG</vt:lpstr>
      <vt:lpstr>Blum Blum Shub Generator</vt:lpstr>
      <vt:lpstr>Characteristics of BBS</vt:lpstr>
      <vt:lpstr>7.3 Pseudorandom Number generation Using a Block Cipher</vt:lpstr>
      <vt:lpstr>PRNG Using Symmetric Block Cipher</vt:lpstr>
      <vt:lpstr>PRNG Using Block Cipher Modes of Operations</vt:lpstr>
      <vt:lpstr>ANSI X9.17 PRNG </vt:lpstr>
      <vt:lpstr>Parameters of DRBG</vt:lpstr>
      <vt:lpstr>Initialize Stage of DRBG</vt:lpstr>
      <vt:lpstr>Generate Stage of DRBG</vt:lpstr>
      <vt:lpstr>7.4 Stream Ciphers</vt:lpstr>
      <vt:lpstr>Stream Cipher Structure</vt:lpstr>
      <vt:lpstr>Design Considerations for Stream Cipher</vt:lpstr>
      <vt:lpstr>Weakness of Stream Cipher</vt:lpstr>
      <vt:lpstr>7.5 RC4</vt:lpstr>
      <vt:lpstr>Initialization of S</vt:lpstr>
      <vt:lpstr>Stream Generation and Enc/Dec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 수민</cp:lastModifiedBy>
  <cp:revision>32</cp:revision>
  <cp:lastPrinted>2016-11-28T00:53:03Z</cp:lastPrinted>
  <dcterms:created xsi:type="dcterms:W3CDTF">2022-01-09T08:49:23Z</dcterms:created>
  <dcterms:modified xsi:type="dcterms:W3CDTF">2022-01-17T15:41:20Z</dcterms:modified>
</cp:coreProperties>
</file>